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4" r:id="rId3"/>
    <p:sldId id="260" r:id="rId4"/>
    <p:sldId id="266" r:id="rId5"/>
    <p:sldId id="267" r:id="rId6"/>
    <p:sldId id="269" r:id="rId7"/>
    <p:sldId id="270" r:id="rId8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430BD7C-E5F7-4746-A604-A469AC54CB61}">
          <p14:sldIdLst>
            <p14:sldId id="257"/>
          </p14:sldIdLst>
        </p14:section>
        <p14:section name="Summary Section" id="{CE9E2E7D-CD44-4FC4-BEF7-2C4841B23172}">
          <p14:sldIdLst>
            <p14:sldId id="264"/>
          </p14:sldIdLst>
        </p14:section>
        <p14:section name="Section 1" id="{7C8AD645-3593-48C4-940B-B19CDA5234C2}">
          <p14:sldIdLst/>
        </p14:section>
        <p14:section name="Section 2" id="{7314CAB2-FF39-4584-A0B9-14BD40634A04}">
          <p14:sldIdLst>
            <p14:sldId id="260"/>
            <p14:sldId id="266"/>
            <p14:sldId id="267"/>
            <p14:sldId id="269"/>
          </p14:sldIdLst>
        </p14:section>
        <p14:section name="Section 3" id="{A298327A-64BF-42F5-BACD-64F3709CA8D4}">
          <p14:sldIdLst/>
        </p14:section>
        <p14:section name="Section 4" id="{F8627BCC-8DEF-4AAC-BB76-26F43CAF7C04}">
          <p14:sldIdLst/>
        </p14:section>
        <p14:section name="Section 5" id="{92FA775C-3015-4FC6-9CF4-FF9B663F5826}">
          <p14:sldIdLst/>
        </p14:section>
        <p14:section name="Thank you" id="{F0DB3FAB-4BCF-42E0-B455-6AA4BD4E72FE}">
          <p14:sldIdLst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1F13"/>
    <a:srgbClr val="FBE5D6"/>
    <a:srgbClr val="4A0911"/>
    <a:srgbClr val="F3F1F2"/>
    <a:srgbClr val="F4F3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3"/>
    <p:restoredTop sz="94704"/>
  </p:normalViewPr>
  <p:slideViewPr>
    <p:cSldViewPr snapToGrid="0">
      <p:cViewPr>
        <p:scale>
          <a:sx n="66" d="100"/>
          <a:sy n="66" d="100"/>
        </p:scale>
        <p:origin x="1421" y="3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D873F-FD0E-021E-EC9A-9ABA92C1A3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10B24-86E2-C29B-566A-96BC7F81E8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8E9BFF-35CB-904B-8017-3EB0E2A0D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AEE31-3CEE-FD48-83E8-47D5918EB94E}" type="datetimeFigureOut">
              <a:rPr lang="en-DE" smtClean="0"/>
              <a:t>07/13/2024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92F55F-A7E9-D434-0E64-8B787F653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260E6-7D72-278E-6C56-E3BB6E481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914DC-4215-F24E-AC99-5A7881E2B0C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1774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67C5F-C87E-05FA-D4E7-A7B969B39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5583A3-E3CC-CB29-4C1A-0626D2B65F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A60E3-D884-C708-CA9B-C4107A096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AEE31-3CEE-FD48-83E8-47D5918EB94E}" type="datetimeFigureOut">
              <a:rPr lang="en-DE" smtClean="0"/>
              <a:t>07/13/2024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56C70-C61C-5D64-501F-A3BADC4AD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7DA1E-4C45-90D6-5D3D-158F1F925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914DC-4215-F24E-AC99-5A7881E2B0C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33716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1E4E73-82BE-6CC7-08C8-E8B7A5C953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59E9FE-C589-7AB7-E818-3073D90102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28913-48EB-27B3-1E81-7CB05A5C8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AEE31-3CEE-FD48-83E8-47D5918EB94E}" type="datetimeFigureOut">
              <a:rPr lang="en-DE" smtClean="0"/>
              <a:t>07/13/2024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321F3-26F7-5E48-E087-63EFD5E31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FA774-0D5E-A317-B2C8-F51B644A1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914DC-4215-F24E-AC99-5A7881E2B0C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85357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9687D-E1A0-9D63-AB92-A411C83B3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F9CE6-2793-140A-07E5-73542AFB6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C9D92A-2683-ABCE-9B06-3EC00C0EA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AEE31-3CEE-FD48-83E8-47D5918EB94E}" type="datetimeFigureOut">
              <a:rPr lang="en-DE" smtClean="0"/>
              <a:t>07/13/2024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F3E44-395F-ADA4-35D4-3EE12AB55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0B47E1-0F9F-4CCE-32CB-E885182FE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914DC-4215-F24E-AC99-5A7881E2B0C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62873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2A78A-FB7E-F92C-E88F-3D2D84483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F29470-A500-30F7-3968-467537ABA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9DC60-4312-1350-7322-95982A7E2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AEE31-3CEE-FD48-83E8-47D5918EB94E}" type="datetimeFigureOut">
              <a:rPr lang="en-DE" smtClean="0"/>
              <a:t>07/13/2024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F467A-0D4D-41BF-2781-CB046097C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D321E-7902-0EC6-8AFB-DB025E357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914DC-4215-F24E-AC99-5A7881E2B0C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74846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B3E04-2DE1-A43E-B10A-63DA3113B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47E88-76EF-FF49-6E01-96DE708004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E6CBD2-C8EA-A03B-A32E-D8CD4E27D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BE2081-8C1E-4F42-B047-C07B08E38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AEE31-3CEE-FD48-83E8-47D5918EB94E}" type="datetimeFigureOut">
              <a:rPr lang="en-DE" smtClean="0"/>
              <a:t>07/13/2024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35AED0-8189-5565-53FD-C7FE6DE3F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0C82BC-5532-B610-3536-0CEEEC98D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914DC-4215-F24E-AC99-5A7881E2B0C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23908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BBC1-91A2-106E-A1A0-0D273FA9C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48D8D4-CD0E-F509-A03F-FBD33FC3E9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0BAA8-B537-95F2-EBF2-14FCF92F31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622D87-BCB9-097A-6218-596BDA43BB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EC2BDA-7C84-64A5-BBD0-F88A856B1B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1D2F96-D577-3066-F1ED-AA0E374C7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AEE31-3CEE-FD48-83E8-47D5918EB94E}" type="datetimeFigureOut">
              <a:rPr lang="en-DE" smtClean="0"/>
              <a:t>07/13/2024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FEFDAE-EA3F-3757-2BBD-ADBD80A0E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10CA13-92AB-E50B-4E2A-124FF2402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914DC-4215-F24E-AC99-5A7881E2B0C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45443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FEB37-B8F1-9AA7-6AA3-D840F695C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8D4D7F-66AB-050F-F761-91FD057B6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AEE31-3CEE-FD48-83E8-47D5918EB94E}" type="datetimeFigureOut">
              <a:rPr lang="en-DE" smtClean="0"/>
              <a:t>07/13/2024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922BFF-0D11-0001-D7AB-0992B608A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509B6A-1CFA-1E79-DFFE-525C33D59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914DC-4215-F24E-AC99-5A7881E2B0C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222632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418B64-72A0-19C6-2E26-66E402FC2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AEE31-3CEE-FD48-83E8-47D5918EB94E}" type="datetimeFigureOut">
              <a:rPr lang="en-DE" smtClean="0"/>
              <a:t>07/13/2024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062DC8-DE55-74F7-5AA9-50124E8F4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E3809-945C-EC21-5F44-9C0265418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914DC-4215-F24E-AC99-5A7881E2B0C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55050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06EE5-F758-5A52-CEC6-053709445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151DA-CE44-05B7-DE9E-453EA14FB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83AF21-D0FB-6AF0-82C4-54FB26497E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F93763-851B-B3E0-197A-A884B48BF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AEE31-3CEE-FD48-83E8-47D5918EB94E}" type="datetimeFigureOut">
              <a:rPr lang="en-DE" smtClean="0"/>
              <a:t>07/13/2024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4355CB-3EA8-C6F1-72AB-5141D15E1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A2819B-60E8-C897-0953-589FBF101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914DC-4215-F24E-AC99-5A7881E2B0C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060050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0A84C-C1B9-110D-A917-CE98C51C9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0A27E2-5C7B-715A-4072-3E19FF191A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224893-1541-92C9-43BA-C73526ADCD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64142C-BC34-FD8E-DB93-C702E3C26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AEE31-3CEE-FD48-83E8-47D5918EB94E}" type="datetimeFigureOut">
              <a:rPr lang="en-DE" smtClean="0"/>
              <a:t>07/13/2024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9F03FE-5684-F938-72CA-D4B37597E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314E96-3D44-EBD9-3685-EAB221C3E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914DC-4215-F24E-AC99-5A7881E2B0C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19979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A48AEE-26FC-75F1-7969-A8A8EB0E1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66A487-91B4-5AA7-AAA1-07AA6FE6BE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2EAA6-2801-BB27-064C-67BD93F6FD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8AEE31-3CEE-FD48-83E8-47D5918EB94E}" type="datetimeFigureOut">
              <a:rPr lang="en-DE" smtClean="0"/>
              <a:t>07/13/2024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700EC-4B6B-7A7C-141F-A23E64A88B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2B165-5BAA-4BC1-6FE9-6361783E93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914DC-4215-F24E-AC99-5A7881E2B0C1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30974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24.jpeg"/><Relationship Id="rId5" Type="http://schemas.openxmlformats.org/officeDocument/2006/relationships/image" Target="../media/image18.jpeg"/><Relationship Id="rId10" Type="http://schemas.openxmlformats.org/officeDocument/2006/relationships/image" Target="../media/image23.jpe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jpeg"/><Relationship Id="rId12" Type="http://schemas.openxmlformats.org/officeDocument/2006/relationships/image" Target="../media/image32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7.png"/><Relationship Id="rId11" Type="http://schemas.openxmlformats.org/officeDocument/2006/relationships/image" Target="../media/image31.png"/><Relationship Id="rId5" Type="http://schemas.openxmlformats.org/officeDocument/2006/relationships/image" Target="../media/image26.jpeg"/><Relationship Id="rId10" Type="http://schemas.openxmlformats.org/officeDocument/2006/relationships/image" Target="../media/image30.jpeg"/><Relationship Id="rId4" Type="http://schemas.openxmlformats.org/officeDocument/2006/relationships/image" Target="../media/image1.jpeg"/><Relationship Id="rId9" Type="http://schemas.openxmlformats.org/officeDocument/2006/relationships/image" Target="../media/image29.jpeg"/><Relationship Id="rId1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992AF64-0131-7B4B-1B94-3F97625E9EC5}"/>
              </a:ext>
            </a:extLst>
          </p:cNvPr>
          <p:cNvSpPr/>
          <p:nvPr/>
        </p:nvSpPr>
        <p:spPr>
          <a:xfrm>
            <a:off x="5547360" y="1201622"/>
            <a:ext cx="6172256" cy="4815840"/>
          </a:xfrm>
          <a:prstGeom prst="rect">
            <a:avLst/>
          </a:prstGeom>
          <a:solidFill>
            <a:srgbClr val="4A09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0380F1-E0DE-897C-B096-87FF80EB83E1}"/>
              </a:ext>
            </a:extLst>
          </p:cNvPr>
          <p:cNvSpPr/>
          <p:nvPr/>
        </p:nvSpPr>
        <p:spPr>
          <a:xfrm>
            <a:off x="-10048" y="6588418"/>
            <a:ext cx="12202048" cy="220790"/>
          </a:xfrm>
          <a:prstGeom prst="rect">
            <a:avLst/>
          </a:prstGeom>
          <a:solidFill>
            <a:srgbClr val="4A09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100" dirty="0"/>
              <a:t>#hackingforfuture | Team Old Monks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6F9247D-CA4F-727F-93D5-9CFC2D8A7ED7}"/>
              </a:ext>
            </a:extLst>
          </p:cNvPr>
          <p:cNvSpPr/>
          <p:nvPr/>
        </p:nvSpPr>
        <p:spPr>
          <a:xfrm>
            <a:off x="11810355" y="6453596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1026" name="Picture 2" descr="Old Monk Day - 19th December">
            <a:extLst>
              <a:ext uri="{FF2B5EF4-FFF2-40B4-BE49-F238E27FC236}">
                <a16:creationId xmlns:a16="http://schemas.microsoft.com/office/drawing/2014/main" id="{8A12C70F-38F8-C392-D966-5C90B2FB4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9539" y="6519361"/>
            <a:ext cx="316230" cy="31623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723543-A3FD-EB37-F9E2-553DCA8469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92" t="4412" r="14471" b="4963"/>
          <a:stretch/>
        </p:blipFill>
        <p:spPr>
          <a:xfrm>
            <a:off x="5689600" y="1386507"/>
            <a:ext cx="5887776" cy="449330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A6E0DD3-45DD-8852-2F9C-818E430983AD}"/>
              </a:ext>
            </a:extLst>
          </p:cNvPr>
          <p:cNvSpPr/>
          <p:nvPr/>
        </p:nvSpPr>
        <p:spPr>
          <a:xfrm>
            <a:off x="513136" y="406400"/>
            <a:ext cx="5034224" cy="660400"/>
          </a:xfrm>
          <a:prstGeom prst="rect">
            <a:avLst/>
          </a:prstGeom>
          <a:solidFill>
            <a:srgbClr val="4A09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Team Old Monks</a:t>
            </a:r>
            <a:endParaRPr lang="en-IN" sz="3200" b="1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778059-F3EC-B1FD-8A24-7EA43662B22E}"/>
              </a:ext>
            </a:extLst>
          </p:cNvPr>
          <p:cNvSpPr/>
          <p:nvPr/>
        </p:nvSpPr>
        <p:spPr>
          <a:xfrm>
            <a:off x="5547360" y="406400"/>
            <a:ext cx="6172256" cy="660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rgbClr val="4A0911"/>
                </a:solidFill>
              </a:rPr>
              <a:t>The Data Kraken</a:t>
            </a:r>
            <a:endParaRPr lang="en-IN" sz="3200" b="1" dirty="0">
              <a:solidFill>
                <a:srgbClr val="4A091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387FA1-A1D8-4F34-6B84-6807F5588B32}"/>
              </a:ext>
            </a:extLst>
          </p:cNvPr>
          <p:cNvSpPr/>
          <p:nvPr/>
        </p:nvSpPr>
        <p:spPr>
          <a:xfrm>
            <a:off x="513136" y="1201622"/>
            <a:ext cx="5034224" cy="48158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3200" b="1" dirty="0">
              <a:solidFill>
                <a:srgbClr val="4A091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C083D5-1F1F-0ABA-2575-47BF3CBC7B8E}"/>
              </a:ext>
            </a:extLst>
          </p:cNvPr>
          <p:cNvSpPr txBox="1"/>
          <p:nvPr/>
        </p:nvSpPr>
        <p:spPr>
          <a:xfrm>
            <a:off x="629920" y="1396667"/>
            <a:ext cx="482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Data Kraken refers to an advanced data integration and analytics system that captures, processes, and analyses vast amounts of data from various sources within a manufacturing firm.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F972CE-DFD5-5BB5-32F0-6581D47DC767}"/>
              </a:ext>
            </a:extLst>
          </p:cNvPr>
          <p:cNvSpPr txBox="1"/>
          <p:nvPr/>
        </p:nvSpPr>
        <p:spPr>
          <a:xfrm>
            <a:off x="629920" y="2706915"/>
            <a:ext cx="482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Implementation Steps: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69C2CA-C6C5-DA88-6A0F-4C8205DAAF40}"/>
              </a:ext>
            </a:extLst>
          </p:cNvPr>
          <p:cNvSpPr txBox="1"/>
          <p:nvPr/>
        </p:nvSpPr>
        <p:spPr>
          <a:xfrm>
            <a:off x="1292832" y="3271075"/>
            <a:ext cx="428500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Collection</a:t>
            </a:r>
          </a:p>
          <a:p>
            <a:endParaRPr lang="en-US" sz="1400" dirty="0"/>
          </a:p>
          <a:p>
            <a:r>
              <a:rPr lang="en-US" dirty="0"/>
              <a:t>Data Integration</a:t>
            </a:r>
          </a:p>
          <a:p>
            <a:endParaRPr lang="en-US" sz="1400" dirty="0"/>
          </a:p>
          <a:p>
            <a:r>
              <a:rPr lang="en-US" dirty="0"/>
              <a:t>Analytics Platform</a:t>
            </a:r>
          </a:p>
          <a:p>
            <a:endParaRPr lang="en-US" sz="1400" dirty="0"/>
          </a:p>
          <a:p>
            <a:r>
              <a:rPr lang="en-US" dirty="0" err="1"/>
              <a:t>Visualisation</a:t>
            </a:r>
            <a:endParaRPr lang="en-US" dirty="0"/>
          </a:p>
          <a:p>
            <a:endParaRPr lang="en-US" sz="1400" dirty="0"/>
          </a:p>
          <a:p>
            <a:r>
              <a:rPr lang="en-US" dirty="0"/>
              <a:t>Continuous Improvement</a:t>
            </a:r>
            <a:endParaRPr lang="en-IN" dirty="0"/>
          </a:p>
        </p:txBody>
      </p:sp>
      <p:pic>
        <p:nvPicPr>
          <p:cNvPr id="2052" name="Picture 4" descr="integration&quot; Icon - Download for free – Iconduck">
            <a:extLst>
              <a:ext uri="{FF2B5EF4-FFF2-40B4-BE49-F238E27FC236}">
                <a16:creationId xmlns:a16="http://schemas.microsoft.com/office/drawing/2014/main" id="{0461727C-E233-2AFE-0EE2-2298305DF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91" y="3781754"/>
            <a:ext cx="305101" cy="32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llection Icon - Free PNG &amp; SVG 2221162 - Noun Project">
            <a:extLst>
              <a:ext uri="{FF2B5EF4-FFF2-40B4-BE49-F238E27FC236}">
                <a16:creationId xmlns:a16="http://schemas.microsoft.com/office/drawing/2014/main" id="{8C958140-9FC0-0114-D8A1-16214D164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91" y="3311647"/>
            <a:ext cx="325120" cy="32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nalytics - Free seo and web icons">
            <a:extLst>
              <a:ext uri="{FF2B5EF4-FFF2-40B4-BE49-F238E27FC236}">
                <a16:creationId xmlns:a16="http://schemas.microsoft.com/office/drawing/2014/main" id="{0D733DBA-E6E2-F025-53B0-9649BAA64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04" y="4773640"/>
            <a:ext cx="296148" cy="29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nalytics durchsuchen - Kostenlose technologie-Icons">
            <a:extLst>
              <a:ext uri="{FF2B5EF4-FFF2-40B4-BE49-F238E27FC236}">
                <a16:creationId xmlns:a16="http://schemas.microsoft.com/office/drawing/2014/main" id="{65C8B4D4-5E73-DD4D-10E0-28E58FEE3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92" y="4280157"/>
            <a:ext cx="319519" cy="31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Symbol Für Kontinuierliche Verbesserung Stock Vektor Art und mehr Bilder  von Icon - Icon, Kaizen, Verbesserung - iStock">
            <a:extLst>
              <a:ext uri="{FF2B5EF4-FFF2-40B4-BE49-F238E27FC236}">
                <a16:creationId xmlns:a16="http://schemas.microsoft.com/office/drawing/2014/main" id="{D57E068B-D39B-30D0-5A10-E099D72AC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98" y="5243066"/>
            <a:ext cx="307511" cy="319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907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04F142-61E7-8E20-6007-A4364FB65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89" b="3354"/>
          <a:stretch/>
        </p:blipFill>
        <p:spPr>
          <a:xfrm>
            <a:off x="101542" y="131975"/>
            <a:ext cx="11978867" cy="5847815"/>
          </a:xfrm>
          <a:prstGeom prst="rect">
            <a:avLst/>
          </a:prstGeom>
        </p:spPr>
      </p:pic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EB429A5B-8143-FA56-3864-EF2D930D61C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74078522"/>
                  </p:ext>
                </p:extLst>
              </p:nvPr>
            </p:nvGraphicFramePr>
            <p:xfrm>
              <a:off x="379344" y="4152265"/>
              <a:ext cx="11409680" cy="2705735"/>
            </p:xfrm>
            <a:graphic>
              <a:graphicData uri="http://schemas.microsoft.com/office/powerpoint/2016/summaryzoom">
                <psuz:summaryZm>
                  <psuz:summaryZmObj sectionId="{7C8AD645-3593-48C4-940B-B19CDA5234C2}" offsetFactorX="-102742" offsetFactorY="52853" scaleFactorX="67678" scaleFactorY="117841">
                    <psuz:zmPr id="{7196CC52-8A90-40DC-B19D-99A579135697}" imageType="cover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02662" y="629616"/>
                          <a:ext cx="1464954" cy="143481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7314CAB2-FF39-4584-A0B9-14BD40634A04}" offsetFactorX="-121765" offsetFactorY="53961" scaleFactorX="66456" scaleFactorY="116686">
                    <psuz:zmPr id="{7EAD664A-A659-424D-8544-B2BEA217CA57}" imageType="cover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349886" y="650133"/>
                          <a:ext cx="1438502" cy="1420746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A298327A-64BF-42F5-BACD-64F3709CA8D4}" offsetFactorX="-99014" offsetFactorY="52942" scaleFactorX="152146" scaleFactorY="117665">
                    <psuz:zmPr id="{08673D55-50A2-49B9-B889-52CF32CA621E}" imageType="cover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160679" y="631768"/>
                          <a:ext cx="3293337" cy="143266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F8627BCC-8DEF-4AAC-BB76-26F43CAF7C04}" offsetFactorX="229689" offsetFactorY="-53077" scaleFactorX="66001" scaleFactorY="116369">
                    <psuz:zmPr id="{08B6338B-FDE8-46B6-9AF5-285D5AD325F2}" imageType="cover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716576" y="647546"/>
                          <a:ext cx="1428640" cy="1416882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summaryZmObj sectionId="{92FA775C-3015-4FC6-9CF4-FF9B663F5826}" offsetFactorX="206672" offsetFactorY="-53760" scaleFactorX="68386" scaleFactorY="121072">
                    <psuz:zmPr id="{258E7829-C120-47DA-9C30-1BDE8D89A30E}" imageType="cover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9438310" y="610598"/>
                          <a:ext cx="1480266" cy="1474150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EB429A5B-8143-FA56-3864-EF2D930D61CD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379344" y="4152265"/>
                <a:ext cx="11409680" cy="2705735"/>
                <a:chOff x="379344" y="4152265"/>
                <a:chExt cx="11409680" cy="2705735"/>
              </a:xfrm>
            </p:grpSpPr>
            <p:pic>
              <p:nvPicPr>
                <p:cNvPr id="10" name="Picture 10"/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82006" y="4781881"/>
                  <a:ext cx="1464954" cy="1434812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11" name="Picture 11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729230" y="4802398"/>
                  <a:ext cx="1438502" cy="1420746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12" name="Picture 12"/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540023" y="4784033"/>
                  <a:ext cx="3293337" cy="1432660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13" name="Picture 13"/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095920" y="4799811"/>
                  <a:ext cx="1428640" cy="1416882"/>
                </a:xfrm>
                <a:prstGeom prst="rect">
                  <a:avLst/>
                </a:prstGeom>
                <a:ln w="3175">
                  <a:noFill/>
                </a:ln>
              </p:spPr>
            </p:pic>
            <p:pic>
              <p:nvPicPr>
                <p:cNvPr id="14" name="Picture 14"/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817654" y="4762863"/>
                  <a:ext cx="1480266" cy="1474150"/>
                </a:xfrm>
                <a:prstGeom prst="rect">
                  <a:avLst/>
                </a:prstGeom>
                <a:ln w="3175">
                  <a:noFill/>
                </a:ln>
              </p:spPr>
            </p:pic>
          </p:grp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86322A61-52F6-9D0D-8161-94EA0BE17920}"/>
              </a:ext>
            </a:extLst>
          </p:cNvPr>
          <p:cNvSpPr/>
          <p:nvPr/>
        </p:nvSpPr>
        <p:spPr>
          <a:xfrm>
            <a:off x="-10048" y="6588418"/>
            <a:ext cx="12202048" cy="220790"/>
          </a:xfrm>
          <a:prstGeom prst="rect">
            <a:avLst/>
          </a:prstGeom>
          <a:solidFill>
            <a:srgbClr val="4A09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100" dirty="0"/>
              <a:t>#hackingforfuture | Team Old Monks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10F75AD-42AA-96B7-D13C-4A0E9ABC3E8A}"/>
              </a:ext>
            </a:extLst>
          </p:cNvPr>
          <p:cNvSpPr/>
          <p:nvPr/>
        </p:nvSpPr>
        <p:spPr>
          <a:xfrm>
            <a:off x="11810355" y="6453596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9" name="Picture 2" descr="Old Monk Day - 19th December">
            <a:extLst>
              <a:ext uri="{FF2B5EF4-FFF2-40B4-BE49-F238E27FC236}">
                <a16:creationId xmlns:a16="http://schemas.microsoft.com/office/drawing/2014/main" id="{F09D5619-58FE-E734-851E-E4351247B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9539" y="6519361"/>
            <a:ext cx="316230" cy="31623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B92F98-4D9B-B0B4-48EB-BEB28042C78C}"/>
              </a:ext>
            </a:extLst>
          </p:cNvPr>
          <p:cNvSpPr/>
          <p:nvPr/>
        </p:nvSpPr>
        <p:spPr>
          <a:xfrm>
            <a:off x="920412" y="6284181"/>
            <a:ext cx="1359409" cy="22079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4A0911"/>
                </a:solidFill>
              </a:rPr>
              <a:t>Production</a:t>
            </a:r>
            <a:endParaRPr lang="en-IN" sz="1600" b="1" dirty="0">
              <a:solidFill>
                <a:srgbClr val="4A091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D0283D6-8554-DFC5-74FF-80D9F7202BCE}"/>
              </a:ext>
            </a:extLst>
          </p:cNvPr>
          <p:cNvSpPr/>
          <p:nvPr/>
        </p:nvSpPr>
        <p:spPr>
          <a:xfrm>
            <a:off x="2764246" y="6284182"/>
            <a:ext cx="1359409" cy="22079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4A0911"/>
                </a:solidFill>
              </a:rPr>
              <a:t>Maintenance</a:t>
            </a:r>
            <a:endParaRPr lang="en-IN" sz="1600" b="1" dirty="0">
              <a:solidFill>
                <a:srgbClr val="4A091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453BF16-1335-A9A7-D336-CCD3FA6A0223}"/>
              </a:ext>
            </a:extLst>
          </p:cNvPr>
          <p:cNvSpPr/>
          <p:nvPr/>
        </p:nvSpPr>
        <p:spPr>
          <a:xfrm>
            <a:off x="4540744" y="6290517"/>
            <a:ext cx="3262136" cy="22079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4A0911"/>
                </a:solidFill>
              </a:rPr>
              <a:t>Upper Management Insights</a:t>
            </a:r>
            <a:endParaRPr lang="en-IN" sz="1600" b="1" dirty="0">
              <a:solidFill>
                <a:srgbClr val="4A091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79378C8-1514-C64F-AD67-66D3C6B517F8}"/>
              </a:ext>
            </a:extLst>
          </p:cNvPr>
          <p:cNvSpPr/>
          <p:nvPr/>
        </p:nvSpPr>
        <p:spPr>
          <a:xfrm>
            <a:off x="8119339" y="6290517"/>
            <a:ext cx="1359409" cy="22079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4A0911"/>
                </a:solidFill>
              </a:rPr>
              <a:t>Quality</a:t>
            </a:r>
            <a:endParaRPr lang="en-IN" sz="1600" b="1" dirty="0">
              <a:solidFill>
                <a:srgbClr val="4A091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8F02B08-A4A1-2EB5-2AB8-06D29B58C2C8}"/>
              </a:ext>
            </a:extLst>
          </p:cNvPr>
          <p:cNvSpPr/>
          <p:nvPr/>
        </p:nvSpPr>
        <p:spPr>
          <a:xfrm>
            <a:off x="9907144" y="6284182"/>
            <a:ext cx="1359409" cy="22079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rgbClr val="4A0911"/>
                </a:solidFill>
              </a:rPr>
              <a:t>HR</a:t>
            </a:r>
            <a:endParaRPr lang="en-IN" sz="1600" b="1" dirty="0">
              <a:solidFill>
                <a:srgbClr val="4A091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29AAEDE-19A3-8A40-F85D-7C059C086AAF}"/>
              </a:ext>
            </a:extLst>
          </p:cNvPr>
          <p:cNvSpPr/>
          <p:nvPr/>
        </p:nvSpPr>
        <p:spPr>
          <a:xfrm>
            <a:off x="3489960" y="1"/>
            <a:ext cx="5212080" cy="46736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>
                <a:solidFill>
                  <a:srgbClr val="4A0911"/>
                </a:solidFill>
              </a:rPr>
              <a:t>Aeroplane</a:t>
            </a:r>
            <a:r>
              <a:rPr lang="en-US" sz="2400" b="1" dirty="0">
                <a:solidFill>
                  <a:srgbClr val="4A0911"/>
                </a:solidFill>
              </a:rPr>
              <a:t> Engine Production Plant</a:t>
            </a:r>
            <a:endParaRPr lang="en-IN" sz="2400" b="1" dirty="0">
              <a:solidFill>
                <a:srgbClr val="4A09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949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C3BEEA-DFCB-2A8C-DBC7-59F3E73101A6}"/>
              </a:ext>
            </a:extLst>
          </p:cNvPr>
          <p:cNvSpPr/>
          <p:nvPr/>
        </p:nvSpPr>
        <p:spPr>
          <a:xfrm>
            <a:off x="-10048" y="6588418"/>
            <a:ext cx="12202048" cy="220790"/>
          </a:xfrm>
          <a:prstGeom prst="rect">
            <a:avLst/>
          </a:prstGeom>
          <a:solidFill>
            <a:srgbClr val="4A09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100" dirty="0"/>
              <a:t>#hackingforfuture | Team Old Monks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623D133-1662-D8A7-0BD1-176A121E016B}"/>
              </a:ext>
            </a:extLst>
          </p:cNvPr>
          <p:cNvSpPr/>
          <p:nvPr/>
        </p:nvSpPr>
        <p:spPr>
          <a:xfrm>
            <a:off x="11810355" y="6453596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6" name="Picture 2" descr="Old Monk Day - 19th December">
            <a:extLst>
              <a:ext uri="{FF2B5EF4-FFF2-40B4-BE49-F238E27FC236}">
                <a16:creationId xmlns:a16="http://schemas.microsoft.com/office/drawing/2014/main" id="{6094ADC9-CB1B-0EE1-FD64-B813FE189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9539" y="6519361"/>
            <a:ext cx="316230" cy="31623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5F2DC4-E9E8-18CA-6085-AA1A54B173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02" t="25332" r="9313" b="23026"/>
          <a:stretch/>
        </p:blipFill>
        <p:spPr>
          <a:xfrm>
            <a:off x="7645137" y="1131052"/>
            <a:ext cx="4155805" cy="18035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5CC94A8-6487-21F4-59CE-38DFFC2FAF32}"/>
              </a:ext>
            </a:extLst>
          </p:cNvPr>
          <p:cNvSpPr/>
          <p:nvPr/>
        </p:nvSpPr>
        <p:spPr>
          <a:xfrm>
            <a:off x="513137" y="406400"/>
            <a:ext cx="2635178" cy="531149"/>
          </a:xfrm>
          <a:prstGeom prst="rect">
            <a:avLst/>
          </a:prstGeom>
          <a:solidFill>
            <a:srgbClr val="4A09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Problem Statement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E7827B0-B5C0-7E64-7893-5C88428D619F}"/>
              </a:ext>
            </a:extLst>
          </p:cNvPr>
          <p:cNvSpPr/>
          <p:nvPr/>
        </p:nvSpPr>
        <p:spPr>
          <a:xfrm>
            <a:off x="3148315" y="406399"/>
            <a:ext cx="8530548" cy="5311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rgbClr val="4A0911"/>
                </a:solidFill>
              </a:rPr>
              <a:t>Condition Monitoring for Predictive Maintenance of Tool Feed Drives</a:t>
            </a:r>
            <a:endParaRPr lang="en-IN" sz="2200" dirty="0">
              <a:solidFill>
                <a:srgbClr val="4A091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FC9E80-AE84-F40A-D9B1-EA42D7823F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33" t="31223" r="33087" b="17806"/>
          <a:stretch/>
        </p:blipFill>
        <p:spPr>
          <a:xfrm>
            <a:off x="5716614" y="1072370"/>
            <a:ext cx="1820854" cy="19093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939099-FD17-4F4F-5A4C-935323BD1F0A}"/>
              </a:ext>
            </a:extLst>
          </p:cNvPr>
          <p:cNvSpPr txBox="1"/>
          <p:nvPr/>
        </p:nvSpPr>
        <p:spPr>
          <a:xfrm>
            <a:off x="409440" y="1440946"/>
            <a:ext cx="51995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solidFill>
                  <a:srgbClr val="4A0911"/>
                </a:solidFill>
              </a:rPr>
              <a:t>Objective:</a:t>
            </a:r>
            <a:endParaRPr lang="en-US" sz="2000" dirty="0">
              <a:solidFill>
                <a:srgbClr val="4A0911"/>
              </a:solidFill>
            </a:endParaRPr>
          </a:p>
          <a:p>
            <a:r>
              <a:rPr lang="en-US" sz="2000" dirty="0">
                <a:solidFill>
                  <a:srgbClr val="4A0911"/>
                </a:solidFill>
              </a:rPr>
              <a:t>Degraded Axes Identification – Automatically detect and trigger maintenance for degraded or underperforming axes.</a:t>
            </a:r>
            <a:endParaRPr lang="en-IN" sz="2000" dirty="0">
              <a:solidFill>
                <a:srgbClr val="4A091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6826CBE-C3B5-37C2-ADC8-2E3D68809C5F}"/>
              </a:ext>
            </a:extLst>
          </p:cNvPr>
          <p:cNvCxnSpPr>
            <a:cxnSpLocks/>
          </p:cNvCxnSpPr>
          <p:nvPr/>
        </p:nvCxnSpPr>
        <p:spPr>
          <a:xfrm>
            <a:off x="1932495" y="3078127"/>
            <a:ext cx="3784119" cy="0"/>
          </a:xfrm>
          <a:prstGeom prst="line">
            <a:avLst/>
          </a:prstGeom>
          <a:ln>
            <a:solidFill>
              <a:srgbClr val="4A09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D054B80-6D13-4303-ED4B-9A6192FD0F9D}"/>
              </a:ext>
            </a:extLst>
          </p:cNvPr>
          <p:cNvSpPr/>
          <p:nvPr/>
        </p:nvSpPr>
        <p:spPr>
          <a:xfrm>
            <a:off x="513137" y="3030992"/>
            <a:ext cx="2192356" cy="326519"/>
          </a:xfrm>
          <a:prstGeom prst="roundRect">
            <a:avLst/>
          </a:prstGeom>
          <a:solidFill>
            <a:srgbClr val="4A09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Conditions to monitor:</a:t>
            </a:r>
            <a:endParaRPr lang="en-IN" sz="16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2D26FC-5927-55A8-6EEA-00E1FE0F9549}"/>
              </a:ext>
            </a:extLst>
          </p:cNvPr>
          <p:cNvCxnSpPr>
            <a:cxnSpLocks/>
          </p:cNvCxnSpPr>
          <p:nvPr/>
        </p:nvCxnSpPr>
        <p:spPr>
          <a:xfrm>
            <a:off x="5716614" y="3078127"/>
            <a:ext cx="0" cy="3373474"/>
          </a:xfrm>
          <a:prstGeom prst="line">
            <a:avLst/>
          </a:prstGeom>
          <a:ln>
            <a:solidFill>
              <a:srgbClr val="4A09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6E657E-9F5E-1C3E-A196-08B440657CC3}"/>
              </a:ext>
            </a:extLst>
          </p:cNvPr>
          <p:cNvCxnSpPr>
            <a:cxnSpLocks/>
          </p:cNvCxnSpPr>
          <p:nvPr/>
        </p:nvCxnSpPr>
        <p:spPr>
          <a:xfrm>
            <a:off x="7326198" y="3078127"/>
            <a:ext cx="4259344" cy="0"/>
          </a:xfrm>
          <a:prstGeom prst="line">
            <a:avLst/>
          </a:prstGeom>
          <a:ln>
            <a:solidFill>
              <a:srgbClr val="4A09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9A284CB-04D4-6C99-9D92-BAA382519F9C}"/>
              </a:ext>
            </a:extLst>
          </p:cNvPr>
          <p:cNvSpPr/>
          <p:nvPr/>
        </p:nvSpPr>
        <p:spPr>
          <a:xfrm>
            <a:off x="5906840" y="3030992"/>
            <a:ext cx="1889127" cy="326519"/>
          </a:xfrm>
          <a:prstGeom prst="roundRect">
            <a:avLst/>
          </a:prstGeom>
          <a:solidFill>
            <a:srgbClr val="4A09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Analysis Approach:</a:t>
            </a:r>
            <a:endParaRPr lang="en-IN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195382-C7F0-BFB2-5807-42B377CEDBE6}"/>
              </a:ext>
            </a:extLst>
          </p:cNvPr>
          <p:cNvSpPr txBox="1"/>
          <p:nvPr/>
        </p:nvSpPr>
        <p:spPr>
          <a:xfrm>
            <a:off x="513137" y="3610466"/>
            <a:ext cx="494497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b="1" dirty="0">
                <a:solidFill>
                  <a:srgbClr val="4A0911"/>
                </a:solidFill>
              </a:rPr>
              <a:t>Axes Movement: </a:t>
            </a:r>
            <a:r>
              <a:rPr lang="en-US" dirty="0">
                <a:solidFill>
                  <a:srgbClr val="4A0911"/>
                </a:solidFill>
              </a:rPr>
              <a:t>Monitor movement from one software limit to the other at three different velocities.</a:t>
            </a:r>
          </a:p>
          <a:p>
            <a:pPr marL="342900" indent="-342900">
              <a:buAutoNum type="arabicParenR"/>
            </a:pPr>
            <a:r>
              <a:rPr lang="en-US" b="1" dirty="0">
                <a:solidFill>
                  <a:srgbClr val="4A0911"/>
                </a:solidFill>
              </a:rPr>
              <a:t>Control Signals: </a:t>
            </a:r>
            <a:r>
              <a:rPr lang="en-US" dirty="0">
                <a:solidFill>
                  <a:srgbClr val="4A0911"/>
                </a:solidFill>
              </a:rPr>
              <a:t>Collect numeric control signals, position setpoints, and actual positions.</a:t>
            </a:r>
          </a:p>
          <a:p>
            <a:pPr marL="342900" indent="-342900">
              <a:buAutoNum type="arabicParenR"/>
            </a:pPr>
            <a:r>
              <a:rPr lang="en-US" b="1" dirty="0">
                <a:solidFill>
                  <a:srgbClr val="4A0911"/>
                </a:solidFill>
              </a:rPr>
              <a:t>Motor Current: </a:t>
            </a:r>
            <a:r>
              <a:rPr lang="en-US" dirty="0">
                <a:solidFill>
                  <a:srgbClr val="4A0911"/>
                </a:solidFill>
              </a:rPr>
              <a:t>Measure motor current during operation.</a:t>
            </a:r>
          </a:p>
          <a:p>
            <a:pPr marL="342900" indent="-342900">
              <a:buAutoNum type="arabicParenR"/>
            </a:pPr>
            <a:r>
              <a:rPr lang="en-US" b="1" dirty="0">
                <a:solidFill>
                  <a:srgbClr val="4A0911"/>
                </a:solidFill>
              </a:rPr>
              <a:t>Contour Deviations: </a:t>
            </a:r>
            <a:r>
              <a:rPr lang="en-US" dirty="0">
                <a:solidFill>
                  <a:srgbClr val="4A0911"/>
                </a:solidFill>
              </a:rPr>
              <a:t>Track deviations from the expected tool path.</a:t>
            </a:r>
            <a:endParaRPr lang="en-IN" dirty="0">
              <a:solidFill>
                <a:srgbClr val="4A091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1DB9C2-EAA8-D884-14C2-461FC7D73607}"/>
              </a:ext>
            </a:extLst>
          </p:cNvPr>
          <p:cNvSpPr txBox="1"/>
          <p:nvPr/>
        </p:nvSpPr>
        <p:spPr>
          <a:xfrm>
            <a:off x="5906839" y="3610466"/>
            <a:ext cx="567869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b="1" dirty="0">
                <a:solidFill>
                  <a:srgbClr val="4A0911"/>
                </a:solidFill>
              </a:rPr>
              <a:t>Anomaly Detection: </a:t>
            </a:r>
            <a:r>
              <a:rPr lang="en-US" dirty="0">
                <a:solidFill>
                  <a:srgbClr val="4A0911"/>
                </a:solidFill>
              </a:rPr>
              <a:t>Identify axes showing anomalies through explorative data analysis</a:t>
            </a:r>
          </a:p>
          <a:p>
            <a:pPr marL="342900" indent="-342900">
              <a:buAutoNum type="arabicParenR"/>
            </a:pPr>
            <a:r>
              <a:rPr lang="en-US" b="1" dirty="0">
                <a:solidFill>
                  <a:srgbClr val="4A0911"/>
                </a:solidFill>
              </a:rPr>
              <a:t>Movement Analysis: </a:t>
            </a:r>
            <a:r>
              <a:rPr lang="en-US" dirty="0">
                <a:solidFill>
                  <a:srgbClr val="4A0911"/>
                </a:solidFill>
              </a:rPr>
              <a:t>Differentiate forward and backward movement using position setpoints.</a:t>
            </a:r>
          </a:p>
          <a:p>
            <a:pPr marL="342900" indent="-342900">
              <a:buAutoNum type="arabicParenR"/>
            </a:pPr>
            <a:r>
              <a:rPr lang="en-US" b="1" dirty="0">
                <a:solidFill>
                  <a:srgbClr val="4A0911"/>
                </a:solidFill>
              </a:rPr>
              <a:t>Feature Engineering: </a:t>
            </a:r>
            <a:r>
              <a:rPr lang="en-US" dirty="0">
                <a:solidFill>
                  <a:srgbClr val="4A0911"/>
                </a:solidFill>
              </a:rPr>
              <a:t>Calculate metrics like variance.</a:t>
            </a:r>
          </a:p>
          <a:p>
            <a:pPr marL="342900" indent="-342900">
              <a:buAutoNum type="arabicParenR"/>
            </a:pPr>
            <a:r>
              <a:rPr lang="en-US" b="1" dirty="0">
                <a:solidFill>
                  <a:srgbClr val="4A0911"/>
                </a:solidFill>
              </a:rPr>
              <a:t>Data simplification: </a:t>
            </a:r>
            <a:r>
              <a:rPr lang="en-US" dirty="0">
                <a:solidFill>
                  <a:srgbClr val="4A0911"/>
                </a:solidFill>
              </a:rPr>
              <a:t>Use PCA and UMAP for dimensionality reduction.</a:t>
            </a:r>
          </a:p>
          <a:p>
            <a:pPr marL="342900" indent="-342900">
              <a:buAutoNum type="arabicParenR"/>
            </a:pPr>
            <a:r>
              <a:rPr lang="en-US" b="1" dirty="0">
                <a:solidFill>
                  <a:srgbClr val="4A0911"/>
                </a:solidFill>
              </a:rPr>
              <a:t>Clustering: </a:t>
            </a:r>
            <a:r>
              <a:rPr lang="en-US" dirty="0">
                <a:solidFill>
                  <a:srgbClr val="4A0911"/>
                </a:solidFill>
              </a:rPr>
              <a:t>Apply HDBSCAN to group data points and detect outliers.</a:t>
            </a:r>
            <a:endParaRPr lang="en-IN" dirty="0">
              <a:solidFill>
                <a:srgbClr val="4A091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9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4F0691E-1B8B-1B05-52B9-1DF9A9FA97CA}"/>
              </a:ext>
            </a:extLst>
          </p:cNvPr>
          <p:cNvSpPr/>
          <p:nvPr/>
        </p:nvSpPr>
        <p:spPr>
          <a:xfrm>
            <a:off x="-10048" y="6588418"/>
            <a:ext cx="12202048" cy="220790"/>
          </a:xfrm>
          <a:prstGeom prst="rect">
            <a:avLst/>
          </a:prstGeom>
          <a:solidFill>
            <a:srgbClr val="4A09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100" dirty="0"/>
              <a:t>#hackingforfuture | Team Old Monks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2E92367-104F-EC06-63D5-29B9D52A50A8}"/>
              </a:ext>
            </a:extLst>
          </p:cNvPr>
          <p:cNvSpPr/>
          <p:nvPr/>
        </p:nvSpPr>
        <p:spPr>
          <a:xfrm>
            <a:off x="11810355" y="6453596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6" name="Picture 2" descr="Old Monk Day - 19th December">
            <a:extLst>
              <a:ext uri="{FF2B5EF4-FFF2-40B4-BE49-F238E27FC236}">
                <a16:creationId xmlns:a16="http://schemas.microsoft.com/office/drawing/2014/main" id="{41A641F1-CB2A-5A35-8F56-CABEE17D1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9539" y="6519361"/>
            <a:ext cx="316230" cy="31623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A4B3D1C-5F49-85BF-6D1A-8878FBE3485E}"/>
              </a:ext>
            </a:extLst>
          </p:cNvPr>
          <p:cNvSpPr/>
          <p:nvPr/>
        </p:nvSpPr>
        <p:spPr>
          <a:xfrm>
            <a:off x="416560" y="4572060"/>
            <a:ext cx="1102360" cy="326519"/>
          </a:xfrm>
          <a:prstGeom prst="roundRect">
            <a:avLst/>
          </a:prstGeom>
          <a:solidFill>
            <a:srgbClr val="4A09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Benefits</a:t>
            </a:r>
            <a:endParaRPr lang="en-IN" sz="16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9808B2-37EE-4FA4-3B2E-19C6088C637A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1518920" y="4735320"/>
            <a:ext cx="10053320" cy="4476"/>
          </a:xfrm>
          <a:prstGeom prst="line">
            <a:avLst/>
          </a:prstGeom>
          <a:ln>
            <a:solidFill>
              <a:srgbClr val="4A09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7203141-C67A-0DC1-0642-DD2F511A578F}"/>
              </a:ext>
            </a:extLst>
          </p:cNvPr>
          <p:cNvSpPr txBox="1"/>
          <p:nvPr/>
        </p:nvSpPr>
        <p:spPr>
          <a:xfrm>
            <a:off x="726440" y="6091754"/>
            <a:ext cx="2067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4A0911"/>
                </a:solidFill>
              </a:rPr>
              <a:t>Increased equipment lifespan</a:t>
            </a:r>
            <a:endParaRPr lang="en-IN" sz="1400" b="1" dirty="0">
              <a:solidFill>
                <a:srgbClr val="4A091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98F0FC-9058-0A22-4722-C75586880C93}"/>
              </a:ext>
            </a:extLst>
          </p:cNvPr>
          <p:cNvSpPr txBox="1"/>
          <p:nvPr/>
        </p:nvSpPr>
        <p:spPr>
          <a:xfrm>
            <a:off x="2794000" y="6091754"/>
            <a:ext cx="2067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4A0911"/>
                </a:solidFill>
              </a:rPr>
              <a:t>Reduced downtime</a:t>
            </a:r>
            <a:endParaRPr lang="en-IN" sz="1400" b="1" dirty="0">
              <a:solidFill>
                <a:srgbClr val="4A091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4414EE-7E97-8C8C-E3C6-60D2274AD406}"/>
              </a:ext>
            </a:extLst>
          </p:cNvPr>
          <p:cNvSpPr txBox="1"/>
          <p:nvPr/>
        </p:nvSpPr>
        <p:spPr>
          <a:xfrm>
            <a:off x="4861560" y="6091754"/>
            <a:ext cx="2067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4A0911"/>
                </a:solidFill>
              </a:rPr>
              <a:t>Cost savings</a:t>
            </a:r>
            <a:endParaRPr lang="en-IN" sz="1400" b="1" dirty="0">
              <a:solidFill>
                <a:srgbClr val="4A091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7CA8DD-C704-7ED3-7E7C-08436D041528}"/>
              </a:ext>
            </a:extLst>
          </p:cNvPr>
          <p:cNvSpPr txBox="1"/>
          <p:nvPr/>
        </p:nvSpPr>
        <p:spPr>
          <a:xfrm>
            <a:off x="6735694" y="6091754"/>
            <a:ext cx="2067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4A0911"/>
                </a:solidFill>
              </a:rPr>
              <a:t>Improved productivity</a:t>
            </a:r>
            <a:endParaRPr lang="en-IN" sz="1400" b="1" dirty="0">
              <a:solidFill>
                <a:srgbClr val="4A091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1B3DFD-6636-81A8-2D3E-99E70C528873}"/>
              </a:ext>
            </a:extLst>
          </p:cNvPr>
          <p:cNvSpPr txBox="1"/>
          <p:nvPr/>
        </p:nvSpPr>
        <p:spPr>
          <a:xfrm>
            <a:off x="9082654" y="6095045"/>
            <a:ext cx="2067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4A0911"/>
                </a:solidFill>
              </a:rPr>
              <a:t>Data-driven decision making</a:t>
            </a:r>
            <a:endParaRPr lang="en-IN" sz="1400" b="1" dirty="0">
              <a:solidFill>
                <a:srgbClr val="4A0911"/>
              </a:solidFill>
            </a:endParaRPr>
          </a:p>
        </p:txBody>
      </p:sp>
      <p:pic>
        <p:nvPicPr>
          <p:cNvPr id="12290" name="Picture 2" descr="Download Work With Me - Long Life Span Icon - HD Transparent PNG ...">
            <a:extLst>
              <a:ext uri="{FF2B5EF4-FFF2-40B4-BE49-F238E27FC236}">
                <a16:creationId xmlns:a16="http://schemas.microsoft.com/office/drawing/2014/main" id="{4FD94DFB-B201-1D3F-DC00-E1F278A37C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45" t="2308" r="24374" b="3155"/>
          <a:stretch/>
        </p:blipFill>
        <p:spPr bwMode="auto">
          <a:xfrm>
            <a:off x="1257586" y="4967964"/>
            <a:ext cx="1123246" cy="107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Time Reduce">
            <a:extLst>
              <a:ext uri="{FF2B5EF4-FFF2-40B4-BE49-F238E27FC236}">
                <a16:creationId xmlns:a16="http://schemas.microsoft.com/office/drawing/2014/main" id="{9FA2325B-8FA3-8452-CE3C-C7F687974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178" y="4980517"/>
            <a:ext cx="1033420" cy="103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cost reduction line icon with euro 11231454 Vector Art at Vecteezy">
            <a:extLst>
              <a:ext uri="{FF2B5EF4-FFF2-40B4-BE49-F238E27FC236}">
                <a16:creationId xmlns:a16="http://schemas.microsoft.com/office/drawing/2014/main" id="{9AF444CC-D0B6-038F-CFB9-F258DF7249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9" t="19851" r="25408" b="18443"/>
          <a:stretch/>
        </p:blipFill>
        <p:spPr bwMode="auto">
          <a:xfrm>
            <a:off x="5517313" y="4942570"/>
            <a:ext cx="907242" cy="109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Improvement efficiency, productivity. Vector icon gear wheel, arrow ...">
            <a:extLst>
              <a:ext uri="{FF2B5EF4-FFF2-40B4-BE49-F238E27FC236}">
                <a16:creationId xmlns:a16="http://schemas.microsoft.com/office/drawing/2014/main" id="{DC2C6061-42D7-EF4B-88D7-A722DE7765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7" t="7703" r="10524" b="6563"/>
          <a:stretch/>
        </p:blipFill>
        <p:spPr bwMode="auto">
          <a:xfrm>
            <a:off x="7301442" y="4860340"/>
            <a:ext cx="1123247" cy="1204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076D52A-DC77-2C2A-3317-1B6732EE0DB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01" r="762"/>
          <a:stretch/>
        </p:blipFill>
        <p:spPr>
          <a:xfrm>
            <a:off x="501596" y="382910"/>
            <a:ext cx="11178759" cy="3888304"/>
          </a:xfrm>
          <a:prstGeom prst="rect">
            <a:avLst/>
          </a:prstGeom>
          <a:ln w="76200">
            <a:solidFill>
              <a:srgbClr val="4A0911"/>
            </a:solidFill>
          </a:ln>
        </p:spPr>
      </p:pic>
      <p:pic>
        <p:nvPicPr>
          <p:cNvPr id="12302" name="Picture 14" descr="Decision Making Icon Vector Isolated On Stock Vector (Royalty Free)  1186259440 | Shutterstock">
            <a:extLst>
              <a:ext uri="{FF2B5EF4-FFF2-40B4-BE49-F238E27FC236}">
                <a16:creationId xmlns:a16="http://schemas.microsoft.com/office/drawing/2014/main" id="{ED773B83-BE5A-5509-5A40-FE635327F6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9" t="10147" r="12950" b="27997"/>
          <a:stretch/>
        </p:blipFill>
        <p:spPr bwMode="auto">
          <a:xfrm>
            <a:off x="9468678" y="4942570"/>
            <a:ext cx="1295511" cy="1225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>
            <a:extLst>
              <a:ext uri="{FF2B5EF4-FFF2-40B4-BE49-F238E27FC236}">
                <a16:creationId xmlns:a16="http://schemas.microsoft.com/office/drawing/2014/main" id="{9DA775F2-C482-87F4-06AB-1B32374FA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497" y="3858674"/>
            <a:ext cx="748892" cy="34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 descr="MQTT Broker-Client – The Blog of Ivan Krizsan">
            <a:extLst>
              <a:ext uri="{FF2B5EF4-FFF2-40B4-BE49-F238E27FC236}">
                <a16:creationId xmlns:a16="http://schemas.microsoft.com/office/drawing/2014/main" id="{E3B01C6B-A03D-2490-B2DA-6C9197D86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560" y="2810590"/>
            <a:ext cx="488328" cy="41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8" name="Picture 20" descr="Blogs IT Solutions Company in USA">
            <a:extLst>
              <a:ext uri="{FF2B5EF4-FFF2-40B4-BE49-F238E27FC236}">
                <a16:creationId xmlns:a16="http://schemas.microsoft.com/office/drawing/2014/main" id="{2063B959-28C2-416F-79DB-AD06C570E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474" y="3687174"/>
            <a:ext cx="689946" cy="6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4" name="Picture 26" descr="Base de données MongoDB NoSQL PostgreSQL, mongo, texte, autres | Pxpng">
            <a:extLst>
              <a:ext uri="{FF2B5EF4-FFF2-40B4-BE49-F238E27FC236}">
                <a16:creationId xmlns:a16="http://schemas.microsoft.com/office/drawing/2014/main" id="{D76AF803-BED6-BBCF-864E-43D75575E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2" t="3370" r="12564" b="3370"/>
          <a:stretch/>
        </p:blipFill>
        <p:spPr bwMode="auto">
          <a:xfrm>
            <a:off x="8459420" y="3797311"/>
            <a:ext cx="343834" cy="500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407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73634C-E0E4-9817-6BD1-9E9AB8EB5D5F}"/>
              </a:ext>
            </a:extLst>
          </p:cNvPr>
          <p:cNvSpPr/>
          <p:nvPr/>
        </p:nvSpPr>
        <p:spPr>
          <a:xfrm>
            <a:off x="-10048" y="6588418"/>
            <a:ext cx="12202048" cy="220790"/>
          </a:xfrm>
          <a:prstGeom prst="rect">
            <a:avLst/>
          </a:prstGeom>
          <a:solidFill>
            <a:srgbClr val="4A09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100" dirty="0"/>
              <a:t>#hackingforfuture | Team Old Monks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80E9CAE-1D5F-57A0-0CB1-1FFFADCB0BCB}"/>
              </a:ext>
            </a:extLst>
          </p:cNvPr>
          <p:cNvSpPr/>
          <p:nvPr/>
        </p:nvSpPr>
        <p:spPr>
          <a:xfrm>
            <a:off x="11810355" y="6453596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6" name="Picture 2" descr="Old Monk Day - 19th December">
            <a:extLst>
              <a:ext uri="{FF2B5EF4-FFF2-40B4-BE49-F238E27FC236}">
                <a16:creationId xmlns:a16="http://schemas.microsoft.com/office/drawing/2014/main" id="{A492099D-340F-88D4-3DDF-DED721315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9539" y="6519361"/>
            <a:ext cx="316230" cy="31623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124F7C3-B4BF-8D81-DB08-10450AAC4611}"/>
              </a:ext>
            </a:extLst>
          </p:cNvPr>
          <p:cNvSpPr/>
          <p:nvPr/>
        </p:nvSpPr>
        <p:spPr>
          <a:xfrm>
            <a:off x="513137" y="406400"/>
            <a:ext cx="2635178" cy="531149"/>
          </a:xfrm>
          <a:prstGeom prst="rect">
            <a:avLst/>
          </a:prstGeom>
          <a:solidFill>
            <a:srgbClr val="4A09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Our Addition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46ABAC2-8E5D-F8B6-63BC-DE5BDB55A06D}"/>
              </a:ext>
            </a:extLst>
          </p:cNvPr>
          <p:cNvSpPr/>
          <p:nvPr/>
        </p:nvSpPr>
        <p:spPr>
          <a:xfrm>
            <a:off x="3148315" y="406399"/>
            <a:ext cx="8530548" cy="5311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rgbClr val="4A0911"/>
                </a:solidFill>
              </a:rPr>
              <a:t>Integration of mixed reality for Reactive Maintenance</a:t>
            </a:r>
            <a:endParaRPr lang="en-IN" sz="2200" dirty="0">
              <a:solidFill>
                <a:srgbClr val="4A091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FFB65F-7483-582B-6463-4A1B532A9EC8}"/>
              </a:ext>
            </a:extLst>
          </p:cNvPr>
          <p:cNvSpPr/>
          <p:nvPr/>
        </p:nvSpPr>
        <p:spPr>
          <a:xfrm>
            <a:off x="513137" y="1077724"/>
            <a:ext cx="3860900" cy="3795932"/>
          </a:xfrm>
          <a:prstGeom prst="rect">
            <a:avLst/>
          </a:prstGeom>
          <a:solidFill>
            <a:srgbClr val="FBE5D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2CA4E7-35D3-81E1-7C3B-6F7EEA83F8AC}"/>
              </a:ext>
            </a:extLst>
          </p:cNvPr>
          <p:cNvSpPr txBox="1"/>
          <p:nvPr/>
        </p:nvSpPr>
        <p:spPr>
          <a:xfrm>
            <a:off x="603315" y="1225483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531F13"/>
                </a:solidFill>
              </a:rPr>
              <a:t>Mixed reality integrates virtual and physical environments to </a:t>
            </a:r>
          </a:p>
          <a:p>
            <a:pPr algn="ctr"/>
            <a:r>
              <a:rPr lang="en-US" dirty="0">
                <a:solidFill>
                  <a:srgbClr val="531F13"/>
                </a:solidFill>
              </a:rPr>
              <a:t>assist technicians in real-time </a:t>
            </a:r>
          </a:p>
          <a:p>
            <a:pPr algn="ctr"/>
            <a:r>
              <a:rPr lang="en-US" dirty="0">
                <a:solidFill>
                  <a:srgbClr val="531F13"/>
                </a:solidFill>
              </a:rPr>
              <a:t>troubleshooting and repairs</a:t>
            </a:r>
            <a:endParaRPr lang="en-IN" dirty="0">
              <a:solidFill>
                <a:srgbClr val="531F13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6437E3-DE15-9285-9C61-D6F7CDA63245}"/>
              </a:ext>
            </a:extLst>
          </p:cNvPr>
          <p:cNvSpPr txBox="1"/>
          <p:nvPr/>
        </p:nvSpPr>
        <p:spPr>
          <a:xfrm>
            <a:off x="1291471" y="2481883"/>
            <a:ext cx="29694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531F13"/>
                </a:solidFill>
              </a:rPr>
              <a:t>Enhanced Troubleshooting</a:t>
            </a:r>
          </a:p>
          <a:p>
            <a:endParaRPr lang="en-US" sz="1600" dirty="0">
              <a:solidFill>
                <a:srgbClr val="531F13"/>
              </a:solidFill>
            </a:endParaRPr>
          </a:p>
          <a:p>
            <a:r>
              <a:rPr lang="en-US" sz="1600" dirty="0">
                <a:solidFill>
                  <a:srgbClr val="531F13"/>
                </a:solidFill>
              </a:rPr>
              <a:t>Reduced Downtime</a:t>
            </a:r>
          </a:p>
          <a:p>
            <a:endParaRPr lang="en-US" sz="1600" dirty="0">
              <a:solidFill>
                <a:srgbClr val="531F13"/>
              </a:solidFill>
            </a:endParaRPr>
          </a:p>
          <a:p>
            <a:r>
              <a:rPr lang="en-US" sz="1600" dirty="0">
                <a:solidFill>
                  <a:srgbClr val="531F13"/>
                </a:solidFill>
              </a:rPr>
              <a:t>Improved Accuracy</a:t>
            </a:r>
          </a:p>
          <a:p>
            <a:endParaRPr lang="en-US" sz="1600" dirty="0">
              <a:solidFill>
                <a:srgbClr val="531F13"/>
              </a:solidFill>
            </a:endParaRPr>
          </a:p>
          <a:p>
            <a:r>
              <a:rPr lang="en-US" sz="1600" dirty="0">
                <a:solidFill>
                  <a:srgbClr val="531F13"/>
                </a:solidFill>
              </a:rPr>
              <a:t>Remote Assistance</a:t>
            </a:r>
          </a:p>
          <a:p>
            <a:endParaRPr lang="en-US" sz="1600" dirty="0">
              <a:solidFill>
                <a:srgbClr val="531F13"/>
              </a:solidFill>
            </a:endParaRPr>
          </a:p>
          <a:p>
            <a:r>
              <a:rPr lang="en-US" sz="1600" dirty="0">
                <a:solidFill>
                  <a:srgbClr val="531F13"/>
                </a:solidFill>
              </a:rPr>
              <a:t>Training &amp; Knowledge Retention</a:t>
            </a:r>
            <a:endParaRPr lang="en-IN" sz="1600" dirty="0">
              <a:solidFill>
                <a:srgbClr val="531F13"/>
              </a:solidFill>
            </a:endParaRPr>
          </a:p>
        </p:txBody>
      </p:sp>
      <p:pic>
        <p:nvPicPr>
          <p:cNvPr id="11266" name="Picture 2" descr="Maintenance or troubleshooting icon or symbol flat design.  Stock-Vektorgrafik | Adobe Stock">
            <a:extLst>
              <a:ext uri="{FF2B5EF4-FFF2-40B4-BE49-F238E27FC236}">
                <a16:creationId xmlns:a16="http://schemas.microsoft.com/office/drawing/2014/main" id="{9CE87967-A7F4-4300-EF3C-360FA2FA1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888" y="2437523"/>
            <a:ext cx="473302" cy="47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Time Reduce">
            <a:extLst>
              <a:ext uri="{FF2B5EF4-FFF2-40B4-BE49-F238E27FC236}">
                <a16:creationId xmlns:a16="http://schemas.microsoft.com/office/drawing/2014/main" id="{7872A6BC-E3D3-F72B-9D6B-E0A152076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64" y="2979882"/>
            <a:ext cx="348565" cy="34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Accuracy Icon-Bilder: Stock-Fotos &amp; -Videos. | Adobe Stock">
            <a:extLst>
              <a:ext uri="{FF2B5EF4-FFF2-40B4-BE49-F238E27FC236}">
                <a16:creationId xmlns:a16="http://schemas.microsoft.com/office/drawing/2014/main" id="{BA5FEE48-67E6-52D0-37C2-FC96BB887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64" y="3463269"/>
            <a:ext cx="348565" cy="34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Assistance, Remote Assistance, interface, Telemarketing, customer service,  work icon">
            <a:extLst>
              <a:ext uri="{FF2B5EF4-FFF2-40B4-BE49-F238E27FC236}">
                <a16:creationId xmlns:a16="http://schemas.microsoft.com/office/drawing/2014/main" id="{C70E916C-BC9F-D2BB-34F5-455B9936B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rgbClr val="531F1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064" y="3946656"/>
            <a:ext cx="348565" cy="348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Ability Silhouette Icon. Job Employee Training Talent Skill Pictogram.  Capability Social Increase Expertise Black Icon. Management Efficiency.  Isolated Vector Illustration. 11933970 Vector Art at Vecteezy">
            <a:extLst>
              <a:ext uri="{FF2B5EF4-FFF2-40B4-BE49-F238E27FC236}">
                <a16:creationId xmlns:a16="http://schemas.microsoft.com/office/drawing/2014/main" id="{50C58DA5-5FD0-B7B0-2C2F-3C79BCDEA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64" y="4316513"/>
            <a:ext cx="531149" cy="531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CCAC296-5770-A69F-314B-26B5FD6394E4}"/>
              </a:ext>
            </a:extLst>
          </p:cNvPr>
          <p:cNvSpPr/>
          <p:nvPr/>
        </p:nvSpPr>
        <p:spPr>
          <a:xfrm>
            <a:off x="513137" y="5008478"/>
            <a:ext cx="11165726" cy="1443122"/>
          </a:xfrm>
          <a:prstGeom prst="rect">
            <a:avLst/>
          </a:prstGeom>
          <a:solidFill>
            <a:srgbClr val="4A09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DFE151-DAA7-D28A-2FB3-95FE19425E66}"/>
              </a:ext>
            </a:extLst>
          </p:cNvPr>
          <p:cNvSpPr txBox="1"/>
          <p:nvPr/>
        </p:nvSpPr>
        <p:spPr>
          <a:xfrm>
            <a:off x="593328" y="5239442"/>
            <a:ext cx="185025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Examples of remote support via MR</a:t>
            </a:r>
            <a:endParaRPr lang="en-IN" sz="2000" dirty="0">
              <a:solidFill>
                <a:schemeClr val="bg1"/>
              </a:solidFill>
            </a:endParaRPr>
          </a:p>
        </p:txBody>
      </p:sp>
      <p:pic>
        <p:nvPicPr>
          <p:cNvPr id="11274" name="Picture 10" descr="Dynamics 365 Remote Assistance and Product Visualization in mixed ...">
            <a:extLst>
              <a:ext uri="{FF2B5EF4-FFF2-40B4-BE49-F238E27FC236}">
                <a16:creationId xmlns:a16="http://schemas.microsoft.com/office/drawing/2014/main" id="{87FCB44D-0E90-A2A4-1CBF-A89513585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212" y="5126921"/>
            <a:ext cx="2337848" cy="119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ŠKODA AUTO tests augmented reality glasses for production line ...">
            <a:extLst>
              <a:ext uri="{FF2B5EF4-FFF2-40B4-BE49-F238E27FC236}">
                <a16:creationId xmlns:a16="http://schemas.microsoft.com/office/drawing/2014/main" id="{24624427-8497-0B79-85F0-9E2EF1EDB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282" y="5126921"/>
            <a:ext cx="1788443" cy="119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8" name="Picture 14" descr="Experience Microsoft HoloLens 2 and Dynamics 365 Guides Revolutionizes ...">
            <a:extLst>
              <a:ext uri="{FF2B5EF4-FFF2-40B4-BE49-F238E27FC236}">
                <a16:creationId xmlns:a16="http://schemas.microsoft.com/office/drawing/2014/main" id="{C39C7105-B84D-D6D0-15BD-2446ECECD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947" y="5126921"/>
            <a:ext cx="2539635" cy="1193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0" name="Picture 16" descr="Connected Worker Platform - Improve Safety and Increase Efficiency">
            <a:extLst>
              <a:ext uri="{FF2B5EF4-FFF2-40B4-BE49-F238E27FC236}">
                <a16:creationId xmlns:a16="http://schemas.microsoft.com/office/drawing/2014/main" id="{FC302117-FD2F-B5C1-9777-0F1825FB3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9804" y="5134584"/>
            <a:ext cx="1788443" cy="119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WhatsApp Video 2024-07-13 at 16.59.59">
            <a:hlinkClick r:id="" action="ppaction://media"/>
            <a:extLst>
              <a:ext uri="{FF2B5EF4-FFF2-40B4-BE49-F238E27FC236}">
                <a16:creationId xmlns:a16="http://schemas.microsoft.com/office/drawing/2014/main" id="{A94A2C3F-B0AD-C23B-AFA0-0FCCBFA1649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996"/>
                </p14:media>
              </p:ext>
            </p:extLst>
          </p:nvPr>
        </p:nvPicPr>
        <p:blipFill rotWithShape="1">
          <a:blip r:embed="rId14"/>
          <a:srcRect l="10504" t="5743" r="11192" b="12951"/>
          <a:stretch/>
        </p:blipFill>
        <p:spPr>
          <a:xfrm>
            <a:off x="4718964" y="1106053"/>
            <a:ext cx="5748158" cy="373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294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85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73634C-E0E4-9817-6BD1-9E9AB8EB5D5F}"/>
              </a:ext>
            </a:extLst>
          </p:cNvPr>
          <p:cNvSpPr/>
          <p:nvPr/>
        </p:nvSpPr>
        <p:spPr>
          <a:xfrm>
            <a:off x="-10048" y="6588418"/>
            <a:ext cx="12202048" cy="220790"/>
          </a:xfrm>
          <a:prstGeom prst="rect">
            <a:avLst/>
          </a:prstGeom>
          <a:solidFill>
            <a:srgbClr val="4A09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100" dirty="0"/>
              <a:t>#hackingforfuture | Team Old Monks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80E9CAE-1D5F-57A0-0CB1-1FFFADCB0BCB}"/>
              </a:ext>
            </a:extLst>
          </p:cNvPr>
          <p:cNvSpPr/>
          <p:nvPr/>
        </p:nvSpPr>
        <p:spPr>
          <a:xfrm>
            <a:off x="11810355" y="6453596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6" name="Picture 2" descr="Old Monk Day - 19th December">
            <a:extLst>
              <a:ext uri="{FF2B5EF4-FFF2-40B4-BE49-F238E27FC236}">
                <a16:creationId xmlns:a16="http://schemas.microsoft.com/office/drawing/2014/main" id="{A492099D-340F-88D4-3DDF-DED721315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9539" y="6519361"/>
            <a:ext cx="316230" cy="31623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F38FAAC-8089-0293-54AE-27D1A505DC9E}"/>
              </a:ext>
            </a:extLst>
          </p:cNvPr>
          <p:cNvSpPr/>
          <p:nvPr/>
        </p:nvSpPr>
        <p:spPr>
          <a:xfrm>
            <a:off x="513137" y="406400"/>
            <a:ext cx="2635178" cy="531149"/>
          </a:xfrm>
          <a:prstGeom prst="rect">
            <a:avLst/>
          </a:prstGeom>
          <a:solidFill>
            <a:srgbClr val="4A091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Kraken’s Use Case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12E263-5B62-B38B-1674-6B9018409670}"/>
              </a:ext>
            </a:extLst>
          </p:cNvPr>
          <p:cNvSpPr/>
          <p:nvPr/>
        </p:nvSpPr>
        <p:spPr>
          <a:xfrm>
            <a:off x="3148315" y="406399"/>
            <a:ext cx="8530548" cy="53114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rgbClr val="4A0911"/>
                </a:solidFill>
              </a:rPr>
              <a:t>Creating reports and real time dashboards for maintenance data</a:t>
            </a:r>
            <a:endParaRPr lang="en-IN" sz="2200" dirty="0">
              <a:solidFill>
                <a:srgbClr val="4A0911"/>
              </a:solidFill>
            </a:endParaRPr>
          </a:p>
        </p:txBody>
      </p:sp>
      <p:pic>
        <p:nvPicPr>
          <p:cNvPr id="13314" name="Picture 2" descr="SAP PM dashboard and KPIs - SAP Community">
            <a:extLst>
              <a:ext uri="{FF2B5EF4-FFF2-40B4-BE49-F238E27FC236}">
                <a16:creationId xmlns:a16="http://schemas.microsoft.com/office/drawing/2014/main" id="{90B88CC3-5EC6-D92D-FF22-E90B71FA38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32" b="7094"/>
          <a:stretch/>
        </p:blipFill>
        <p:spPr bwMode="auto">
          <a:xfrm>
            <a:off x="513137" y="3016095"/>
            <a:ext cx="11165725" cy="3337573"/>
          </a:xfrm>
          <a:prstGeom prst="rect">
            <a:avLst/>
          </a:prstGeom>
          <a:noFill/>
          <a:ln w="76200">
            <a:solidFill>
              <a:srgbClr val="4A091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Papers, documents, files, pages, sheets icon - Download on Iconfinder">
            <a:extLst>
              <a:ext uri="{FF2B5EF4-FFF2-40B4-BE49-F238E27FC236}">
                <a16:creationId xmlns:a16="http://schemas.microsoft.com/office/drawing/2014/main" id="{D057A576-5A39-14C0-6768-C23DCB3BF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rgbClr val="531F1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111" y="1164005"/>
            <a:ext cx="1291034" cy="129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Data visualization Vector Icons free download in SVG, PNG Format">
            <a:extLst>
              <a:ext uri="{FF2B5EF4-FFF2-40B4-BE49-F238E27FC236}">
                <a16:creationId xmlns:a16="http://schemas.microsoft.com/office/drawing/2014/main" id="{D68CF2FE-C991-758B-CE49-F3CAFB428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531F1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54" y="950915"/>
            <a:ext cx="1799296" cy="179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Linear Remote Access Icon from Internet Security and Networking Outline  Collection. Thin Line Remote Access Icon Isolated on White Stock Vector -  Illustration of computer, digital: 140061438">
            <a:extLst>
              <a:ext uri="{FF2B5EF4-FFF2-40B4-BE49-F238E27FC236}">
                <a16:creationId xmlns:a16="http://schemas.microsoft.com/office/drawing/2014/main" id="{A583EF06-05BE-55D1-4F8C-008F9059EC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531F1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8" t="12646" r="15252" b="28248"/>
          <a:stretch/>
        </p:blipFill>
        <p:spPr bwMode="auto">
          <a:xfrm>
            <a:off x="4121908" y="1164005"/>
            <a:ext cx="1360089" cy="129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Worker in hard hat with shield and check mark icon vector. Work Safety  First Compliance Symbol. Stock-Vektorgrafik | Adobe Stock">
            <a:extLst>
              <a:ext uri="{FF2B5EF4-FFF2-40B4-BE49-F238E27FC236}">
                <a16:creationId xmlns:a16="http://schemas.microsoft.com/office/drawing/2014/main" id="{D98E46DC-A9F8-0EE1-CC91-2B9F27D1FC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  <a:duotone>
              <a:prstClr val="black"/>
              <a:srgbClr val="531F13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0" t="10264" r="9753" b="13332"/>
          <a:stretch/>
        </p:blipFill>
        <p:spPr bwMode="auto">
          <a:xfrm>
            <a:off x="9099259" y="1103757"/>
            <a:ext cx="1423009" cy="1326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91D51C-2A73-39B2-FA45-B2CB3E5EDCFD}"/>
              </a:ext>
            </a:extLst>
          </p:cNvPr>
          <p:cNvSpPr txBox="1"/>
          <p:nvPr/>
        </p:nvSpPr>
        <p:spPr>
          <a:xfrm>
            <a:off x="1239014" y="2383698"/>
            <a:ext cx="1960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531F13"/>
                </a:solidFill>
              </a:rPr>
              <a:t>Increased ease of data </a:t>
            </a:r>
            <a:r>
              <a:rPr lang="en-US" sz="1200" b="1" dirty="0" err="1">
                <a:solidFill>
                  <a:srgbClr val="531F13"/>
                </a:solidFill>
              </a:rPr>
              <a:t>visualisation</a:t>
            </a:r>
            <a:endParaRPr lang="en-IN" sz="1200" b="1" dirty="0">
              <a:solidFill>
                <a:srgbClr val="531F13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AE0247-B81D-835E-0B61-F8073DCD8079}"/>
              </a:ext>
            </a:extLst>
          </p:cNvPr>
          <p:cNvSpPr txBox="1"/>
          <p:nvPr/>
        </p:nvSpPr>
        <p:spPr>
          <a:xfrm>
            <a:off x="3821564" y="2460483"/>
            <a:ext cx="19607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531F13"/>
                </a:solidFill>
              </a:rPr>
              <a:t>Remote viewing ability</a:t>
            </a:r>
            <a:endParaRPr lang="en-IN" sz="1200" b="1" dirty="0">
              <a:solidFill>
                <a:srgbClr val="531F13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B2590-3046-4341-74A1-AC2A0B44C0A4}"/>
              </a:ext>
            </a:extLst>
          </p:cNvPr>
          <p:cNvSpPr txBox="1"/>
          <p:nvPr/>
        </p:nvSpPr>
        <p:spPr>
          <a:xfrm>
            <a:off x="6310240" y="2400614"/>
            <a:ext cx="1960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531F13"/>
                </a:solidFill>
              </a:rPr>
              <a:t>Reduced reliance on paper based system</a:t>
            </a:r>
            <a:endParaRPr lang="en-IN" sz="1200" b="1" dirty="0">
              <a:solidFill>
                <a:srgbClr val="531F13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899C06-3056-FA8B-AE03-5BF50A8E22AC}"/>
              </a:ext>
            </a:extLst>
          </p:cNvPr>
          <p:cNvSpPr txBox="1"/>
          <p:nvPr/>
        </p:nvSpPr>
        <p:spPr>
          <a:xfrm>
            <a:off x="8830375" y="2391290"/>
            <a:ext cx="1960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531F13"/>
                </a:solidFill>
              </a:rPr>
              <a:t>Increased compliance and safety</a:t>
            </a:r>
            <a:endParaRPr lang="en-IN" sz="1200" b="1" dirty="0">
              <a:solidFill>
                <a:srgbClr val="531F1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701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B1DACC-0002-F1E0-24CA-94C82A285F11}"/>
              </a:ext>
            </a:extLst>
          </p:cNvPr>
          <p:cNvSpPr/>
          <p:nvPr/>
        </p:nvSpPr>
        <p:spPr>
          <a:xfrm>
            <a:off x="-10048" y="6588418"/>
            <a:ext cx="12202048" cy="220790"/>
          </a:xfrm>
          <a:prstGeom prst="rect">
            <a:avLst/>
          </a:prstGeom>
          <a:solidFill>
            <a:srgbClr val="4A091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100" dirty="0"/>
              <a:t>#hackingforfuture | Team Old Monks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5AD87F8-F762-7AB9-4FCB-1D4868CD1080}"/>
              </a:ext>
            </a:extLst>
          </p:cNvPr>
          <p:cNvSpPr/>
          <p:nvPr/>
        </p:nvSpPr>
        <p:spPr>
          <a:xfrm>
            <a:off x="11810355" y="6453596"/>
            <a:ext cx="432000" cy="43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pic>
        <p:nvPicPr>
          <p:cNvPr id="6" name="Picture 2" descr="Old Monk Day - 19th December">
            <a:extLst>
              <a:ext uri="{FF2B5EF4-FFF2-40B4-BE49-F238E27FC236}">
                <a16:creationId xmlns:a16="http://schemas.microsoft.com/office/drawing/2014/main" id="{415F876A-28CD-8BF0-B505-312D700BA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9539" y="6519361"/>
            <a:ext cx="316230" cy="31623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Old Monk Vintage Indian Rum - India - Posters and Art Prints | TeePublic">
            <a:extLst>
              <a:ext uri="{FF2B5EF4-FFF2-40B4-BE49-F238E27FC236}">
                <a16:creationId xmlns:a16="http://schemas.microsoft.com/office/drawing/2014/main" id="{F124916B-4BDB-5154-4A1D-7DF1BE2EFC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4" t="3354" r="11059" b="4540"/>
          <a:stretch/>
        </p:blipFill>
        <p:spPr bwMode="auto">
          <a:xfrm>
            <a:off x="5844444" y="272851"/>
            <a:ext cx="4798695" cy="552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2FFD92-8524-976D-29D8-6C7BCD4712E7}"/>
              </a:ext>
            </a:extLst>
          </p:cNvPr>
          <p:cNvSpPr txBox="1"/>
          <p:nvPr/>
        </p:nvSpPr>
        <p:spPr>
          <a:xfrm>
            <a:off x="1046375" y="1674673"/>
            <a:ext cx="419492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4A0911"/>
                </a:solidFill>
              </a:rPr>
              <a:t>Thank you!!</a:t>
            </a:r>
          </a:p>
          <a:p>
            <a:endParaRPr lang="en-US" sz="3600" dirty="0">
              <a:solidFill>
                <a:srgbClr val="4A0911"/>
              </a:solidFill>
            </a:endParaRPr>
          </a:p>
          <a:p>
            <a:r>
              <a:rPr lang="en-US" sz="3200" dirty="0">
                <a:solidFill>
                  <a:srgbClr val="4A0911"/>
                </a:solidFill>
              </a:rPr>
              <a:t>Team Old Monks:</a:t>
            </a:r>
          </a:p>
          <a:p>
            <a:r>
              <a:rPr lang="en-US" sz="2400" dirty="0">
                <a:solidFill>
                  <a:srgbClr val="4A0911"/>
                </a:solidFill>
              </a:rPr>
              <a:t>- </a:t>
            </a:r>
            <a:r>
              <a:rPr lang="en-US" sz="2400" dirty="0" err="1">
                <a:solidFill>
                  <a:srgbClr val="4A0911"/>
                </a:solidFill>
              </a:rPr>
              <a:t>Anujoy</a:t>
            </a:r>
            <a:r>
              <a:rPr lang="en-US" sz="2400" dirty="0">
                <a:solidFill>
                  <a:srgbClr val="4A0911"/>
                </a:solidFill>
              </a:rPr>
              <a:t> </a:t>
            </a:r>
            <a:r>
              <a:rPr lang="en-US" sz="2400" dirty="0" err="1">
                <a:solidFill>
                  <a:srgbClr val="4A0911"/>
                </a:solidFill>
              </a:rPr>
              <a:t>Chakraborthy</a:t>
            </a:r>
            <a:endParaRPr lang="en-US" sz="2400" dirty="0">
              <a:solidFill>
                <a:srgbClr val="4A0911"/>
              </a:solidFill>
            </a:endParaRPr>
          </a:p>
          <a:p>
            <a:r>
              <a:rPr lang="en-US" sz="2400" dirty="0">
                <a:solidFill>
                  <a:srgbClr val="4A0911"/>
                </a:solidFill>
              </a:rPr>
              <a:t>- Manas Mehrotra</a:t>
            </a:r>
          </a:p>
          <a:p>
            <a:r>
              <a:rPr lang="en-US" sz="2400" dirty="0">
                <a:solidFill>
                  <a:srgbClr val="4A0911"/>
                </a:solidFill>
              </a:rPr>
              <a:t>- Nikhil Myadam</a:t>
            </a:r>
          </a:p>
          <a:p>
            <a:r>
              <a:rPr lang="en-US" sz="2400" dirty="0">
                <a:solidFill>
                  <a:srgbClr val="4A0911"/>
                </a:solidFill>
              </a:rPr>
              <a:t>- Rahul Kadam</a:t>
            </a:r>
            <a:endParaRPr lang="en-IN" sz="2400" dirty="0">
              <a:solidFill>
                <a:srgbClr val="4A0911"/>
              </a:solidFill>
            </a:endParaRPr>
          </a:p>
        </p:txBody>
      </p:sp>
      <p:pic>
        <p:nvPicPr>
          <p:cNvPr id="9220" name="Picture 4" descr="military salute vector - Download Free Vectors, Clipart Graphics ...">
            <a:extLst>
              <a:ext uri="{FF2B5EF4-FFF2-40B4-BE49-F238E27FC236}">
                <a16:creationId xmlns:a16="http://schemas.microsoft.com/office/drawing/2014/main" id="{06ED0980-0C08-6AAC-9C07-577E809AA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405" y="1693527"/>
            <a:ext cx="753795" cy="75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0664E8-DAC6-AD71-97BF-037024AC135E}"/>
              </a:ext>
            </a:extLst>
          </p:cNvPr>
          <p:cNvSpPr txBox="1"/>
          <p:nvPr/>
        </p:nvSpPr>
        <p:spPr>
          <a:xfrm>
            <a:off x="9958126" y="4292567"/>
            <a:ext cx="6378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dirty="0">
                <a:latin typeface="Old English Text MT" panose="03040902040508030806" pitchFamily="66" charset="0"/>
              </a:rPr>
              <a:t>s</a:t>
            </a:r>
            <a:endParaRPr lang="en-IN" sz="6000" dirty="0">
              <a:latin typeface="Old English Text MT" panose="03040902040508030806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0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348</Words>
  <Application>Microsoft Office PowerPoint</Application>
  <PresentationFormat>Widescreen</PresentationFormat>
  <Paragraphs>76</Paragraphs>
  <Slides>7</Slides>
  <Notes>0</Notes>
  <HiddenSlides>1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Old English Text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Rahul Kadam</dc:creator>
  <cp:lastModifiedBy>Nikhil Myadam</cp:lastModifiedBy>
  <cp:revision>24</cp:revision>
  <dcterms:created xsi:type="dcterms:W3CDTF">2024-07-13T08:31:28Z</dcterms:created>
  <dcterms:modified xsi:type="dcterms:W3CDTF">2024-07-13T15:01:36Z</dcterms:modified>
</cp:coreProperties>
</file>